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3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3" r:id="rId3"/>
    <p:sldId id="271" r:id="rId4"/>
    <p:sldId id="260" r:id="rId5"/>
    <p:sldId id="270" r:id="rId6"/>
    <p:sldId id="261" r:id="rId7"/>
    <p:sldId id="274" r:id="rId8"/>
    <p:sldId id="276" r:id="rId9"/>
    <p:sldId id="275" r:id="rId10"/>
    <p:sldId id="257" r:id="rId11"/>
    <p:sldId id="262" r:id="rId12"/>
    <p:sldId id="267" r:id="rId13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3105"/>
    <a:srgbClr val="FF6600"/>
    <a:srgbClr val="FFFF99"/>
    <a:srgbClr val="99FF99"/>
    <a:srgbClr val="99FF66"/>
    <a:srgbClr val="99FF33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77" autoAdjust="0"/>
    <p:restoredTop sz="86401" autoAdjust="0"/>
  </p:normalViewPr>
  <p:slideViewPr>
    <p:cSldViewPr>
      <p:cViewPr>
        <p:scale>
          <a:sx n="70" d="100"/>
          <a:sy n="70" d="100"/>
        </p:scale>
        <p:origin x="-810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0" y="9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28" d="100"/>
          <a:sy n="28" d="100"/>
        </p:scale>
        <p:origin x="-1266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897A9-3576-42B8-83F5-B6611AD78D25}" type="datetimeFigureOut">
              <a:rPr lang="fr-FR" smtClean="0"/>
              <a:pPr/>
              <a:t>11/02/2013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D40B0-9CB9-44C8-BE96-22E3726917B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9334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69412BD-BAD4-441F-B7A6-4EBFD5E8435D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0636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2BD-BAD4-441F-B7A6-4EBFD5E8435D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2BD-BAD4-441F-B7A6-4EBFD5E8435D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2BD-BAD4-441F-B7A6-4EBFD5E8435D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endParaRPr lang="fr-FR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ECE950E-F768-40CA-A205-1D879318740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15A51-24DB-4482-BCFC-ECAADC3179CB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633A-016D-4B12-8DFA-9B1594DDD98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B8EC3-F489-4B92-A62D-14BB52DDAE3A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FC0A-F618-484A-9B03-A55F0E8E6A93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5317-8364-49E0-AC36-B6C73D0127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9006E-4147-4D31-B863-A28961EB883D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33B3-61EE-4754-9E86-60EEC56E06C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0BE1-21F2-4100-BB8D-00B2AF9B33E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ED23-A7D3-44DA-90CA-DD90D74818C3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B17BB-0A7F-4486-BF33-069DFF50226A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A532291-AE4A-4F95-AE9F-1DAF623CEFDD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4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gif"/><Relationship Id="rId5" Type="http://schemas.openxmlformats.org/officeDocument/2006/relationships/hyperlink" Target="mailto:amities@amities-armor.asso.fr" TargetMode="External"/><Relationship Id="rId4" Type="http://schemas.openxmlformats.org/officeDocument/2006/relationships/hyperlink" Target="http://www.amities-armor.asso.f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44008" y="0"/>
            <a:ext cx="3498081" cy="54868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LIVRET D’ACCUEIL</a:t>
            </a:r>
            <a:endParaRPr lang="fr-FR" sz="31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6015" y="764704"/>
            <a:ext cx="3426073" cy="1440160"/>
          </a:xfrm>
        </p:spPr>
        <p:txBody>
          <a:bodyPr>
            <a:normAutofit/>
          </a:bodyPr>
          <a:lstStyle/>
          <a:p>
            <a:pPr algn="ctr">
              <a:spcBef>
                <a:spcPts val="500"/>
              </a:spcBef>
            </a:pP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Appartement de Coordination Thérapeutique</a:t>
            </a:r>
          </a:p>
          <a:p>
            <a:pPr>
              <a:spcBef>
                <a:spcPts val="500"/>
              </a:spcBef>
            </a:pPr>
            <a:r>
              <a:rPr lang="fr-F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Ker Digemer</a:t>
            </a:r>
            <a:endParaRPr lang="fr-F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fr-FR" dirty="0" smtClean="0">
              <a:solidFill>
                <a:srgbClr val="FFC000"/>
              </a:solidFill>
            </a:endParaRPr>
          </a:p>
          <a:p>
            <a:endParaRPr lang="fr-FR" dirty="0" smtClean="0">
              <a:solidFill>
                <a:srgbClr val="FFC000"/>
              </a:solidFill>
            </a:endParaRPr>
          </a:p>
          <a:p>
            <a:endParaRPr lang="fr-FR" dirty="0">
              <a:solidFill>
                <a:srgbClr val="FFC000"/>
              </a:solidFill>
            </a:endParaRPr>
          </a:p>
          <a:p>
            <a:endParaRPr lang="fr-FR" dirty="0">
              <a:solidFill>
                <a:srgbClr val="FFC000"/>
              </a:solidFill>
            </a:endParaRPr>
          </a:p>
        </p:txBody>
      </p:sp>
      <p:pic>
        <p:nvPicPr>
          <p:cNvPr id="5" name="Image 4" descr="Copie de logo transparen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5" y="5357826"/>
            <a:ext cx="1469013" cy="111442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444208" y="6309320"/>
            <a:ext cx="18115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tx2"/>
                </a:solidFill>
                <a:latin typeface="+mn-lt"/>
              </a:rPr>
              <a:t>Mise à jour  Janvier 2013</a:t>
            </a:r>
            <a:endParaRPr lang="fr-FR" sz="12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6" name="Image 5" descr="AFTC Ker di 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2564904"/>
            <a:ext cx="2463738" cy="3284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1" y="1556792"/>
            <a:ext cx="3816423" cy="4248472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fr-FR" sz="2000" dirty="0"/>
              <a:t>Ce livret d’accueil a pour but de </a:t>
            </a:r>
            <a:r>
              <a:rPr lang="fr-FR" sz="2000" dirty="0" smtClean="0"/>
              <a:t>décrire </a:t>
            </a:r>
            <a:r>
              <a:rPr lang="fr-FR" sz="2000" dirty="0"/>
              <a:t>les </a:t>
            </a:r>
            <a:r>
              <a:rPr lang="fr-FR" sz="2000" dirty="0" smtClean="0"/>
              <a:t>éléments </a:t>
            </a:r>
            <a:r>
              <a:rPr lang="fr-FR" sz="2000" dirty="0"/>
              <a:t>qui </a:t>
            </a:r>
            <a:r>
              <a:rPr lang="fr-FR" sz="2000" dirty="0" smtClean="0"/>
              <a:t>vous permettront </a:t>
            </a:r>
            <a:r>
              <a:rPr lang="fr-FR" sz="2000" dirty="0"/>
              <a:t>de mieux </a:t>
            </a:r>
            <a:r>
              <a:rPr lang="fr-FR" sz="2000" dirty="0" smtClean="0"/>
              <a:t>intégrer </a:t>
            </a:r>
            <a:r>
              <a:rPr lang="fr-FR" sz="2000" dirty="0"/>
              <a:t>la structure des </a:t>
            </a:r>
            <a:r>
              <a:rPr lang="fr-FR" sz="2000" dirty="0" smtClean="0"/>
              <a:t>quatre Appartements de Coordination </a:t>
            </a:r>
            <a:r>
              <a:rPr lang="fr-FR" sz="2000" dirty="0" err="1" smtClean="0"/>
              <a:t>Thérapeu-tique</a:t>
            </a:r>
            <a:r>
              <a:rPr lang="fr-FR" sz="2000" dirty="0" smtClean="0"/>
              <a:t> de la résidence Ker </a:t>
            </a:r>
            <a:r>
              <a:rPr lang="fr-FR" sz="2000" dirty="0" err="1" smtClean="0"/>
              <a:t>Digemer</a:t>
            </a:r>
            <a:r>
              <a:rPr lang="fr-FR" sz="2000" dirty="0" smtClean="0"/>
              <a:t> dans </a:t>
            </a:r>
            <a:r>
              <a:rPr lang="fr-FR" sz="2000" dirty="0"/>
              <a:t>le </a:t>
            </a:r>
            <a:r>
              <a:rPr lang="fr-FR" sz="2000" dirty="0" smtClean="0"/>
              <a:t>respect des droits et de </a:t>
            </a:r>
            <a:r>
              <a:rPr lang="fr-FR" sz="2000" dirty="0"/>
              <a:t>l’autonomie </a:t>
            </a:r>
            <a:r>
              <a:rPr lang="fr-FR" sz="2000" dirty="0" smtClean="0"/>
              <a:t>de chaque individu, </a:t>
            </a:r>
            <a:r>
              <a:rPr lang="fr-FR" sz="2000" dirty="0"/>
              <a:t>avec l’exigence d’une </a:t>
            </a:r>
            <a:r>
              <a:rPr lang="fr-FR" sz="2000" dirty="0" smtClean="0"/>
              <a:t>qualité </a:t>
            </a:r>
            <a:r>
              <a:rPr lang="fr-FR" sz="2000" dirty="0"/>
              <a:t>et d’une </a:t>
            </a:r>
            <a:r>
              <a:rPr lang="fr-FR" sz="2000" dirty="0" smtClean="0"/>
              <a:t>sécurité de l’</a:t>
            </a:r>
            <a:r>
              <a:rPr lang="fr-FR" sz="2000" dirty="0" err="1" smtClean="0"/>
              <a:t>accom-pagnement</a:t>
            </a:r>
            <a:r>
              <a:rPr lang="fr-FR" sz="2000" dirty="0" smtClean="0"/>
              <a:t>.</a:t>
            </a: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500034" y="548680"/>
            <a:ext cx="8072494" cy="6469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PREAMBULE</a:t>
            </a:r>
            <a:endParaRPr lang="fr-FR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716016" y="1556792"/>
            <a:ext cx="3744416" cy="475252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 algn="just">
              <a:buFont typeface="Wingdings 2" pitchFamily="18" charset="2"/>
              <a:buNone/>
            </a:pPr>
            <a:r>
              <a:rPr lang="fr-FR" dirty="0" smtClean="0"/>
              <a:t>Notre personnel, formé, expérimenté et dévoué, aura à cœur de </a:t>
            </a:r>
            <a:r>
              <a:rPr lang="fr-FR" sz="2200" dirty="0" smtClean="0"/>
              <a:t>répondre</a:t>
            </a:r>
            <a:r>
              <a:rPr lang="fr-FR" dirty="0" smtClean="0"/>
              <a:t> à toute question et de vous accompagner le mieux possible pendant votre séjour. </a:t>
            </a:r>
          </a:p>
          <a:p>
            <a:pPr marL="68580" indent="0" algn="just">
              <a:buFont typeface="Wingdings 2" pitchFamily="18" charset="2"/>
              <a:buNone/>
            </a:pPr>
            <a:endParaRPr lang="fr-FR" sz="2200" dirty="0" smtClean="0"/>
          </a:p>
          <a:p>
            <a:pPr marL="68580" indent="0" algn="just">
              <a:buNone/>
            </a:pPr>
            <a:r>
              <a:rPr lang="fr-FR" dirty="0" smtClean="0"/>
              <a:t>Il aura le souci de connaître vos goûts, votre état de santé, vos besoins, vos souhaits et vous rendra prochainement visite afin de faire connaissance et d’échanger en toute confidentialité.</a:t>
            </a:r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485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490" y="1988840"/>
            <a:ext cx="7024744" cy="181824"/>
          </a:xfrm>
        </p:spPr>
        <p:txBody>
          <a:bodyPr>
            <a:normAutofit fontScale="90000"/>
          </a:bodyPr>
          <a:lstStyle/>
          <a:p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16016" y="1196752"/>
            <a:ext cx="3672408" cy="4680520"/>
          </a:xfrm>
        </p:spPr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endParaRPr lang="fr-FR" dirty="0"/>
          </a:p>
          <a:p>
            <a:pPr lvl="0"/>
            <a:r>
              <a:rPr lang="fr-FR" sz="2600" dirty="0"/>
              <a:t>La responsable de service, Mme </a:t>
            </a:r>
            <a:r>
              <a:rPr lang="fr-FR" sz="2600" dirty="0" smtClean="0"/>
              <a:t>Isabelle GUILLOU</a:t>
            </a:r>
          </a:p>
          <a:p>
            <a:pPr lvl="0">
              <a:buNone/>
            </a:pPr>
            <a:endParaRPr lang="fr-FR" sz="1200" dirty="0"/>
          </a:p>
          <a:p>
            <a:pPr lvl="0"/>
            <a:r>
              <a:rPr lang="fr-FR" sz="2600" dirty="0"/>
              <a:t>L’infirmière coordinatrice, Mme Myriam </a:t>
            </a:r>
            <a:r>
              <a:rPr lang="fr-FR" sz="2600" dirty="0" smtClean="0"/>
              <a:t>TACK</a:t>
            </a:r>
          </a:p>
          <a:p>
            <a:pPr lvl="0">
              <a:buNone/>
            </a:pPr>
            <a:endParaRPr lang="fr-FR" sz="1100" dirty="0"/>
          </a:p>
          <a:p>
            <a:pPr lvl="0"/>
            <a:r>
              <a:rPr lang="fr-FR" sz="2600" dirty="0"/>
              <a:t>Le médecin coordonnateur, le </a:t>
            </a:r>
            <a:r>
              <a:rPr lang="fr-FR" sz="2600" dirty="0" smtClean="0"/>
              <a:t>Docteur Magali COPPENS</a:t>
            </a:r>
          </a:p>
          <a:p>
            <a:pPr lvl="0">
              <a:buNone/>
            </a:pPr>
            <a:endParaRPr lang="fr-FR" sz="1100" dirty="0"/>
          </a:p>
          <a:p>
            <a:pPr lvl="0"/>
            <a:r>
              <a:rPr lang="fr-FR" sz="2600" dirty="0"/>
              <a:t>La psychologue, </a:t>
            </a:r>
            <a:r>
              <a:rPr lang="fr-FR" sz="2600" dirty="0" smtClean="0"/>
              <a:t>                  Mme </a:t>
            </a:r>
            <a:r>
              <a:rPr lang="fr-FR" sz="2600" dirty="0"/>
              <a:t>Claire </a:t>
            </a:r>
            <a:r>
              <a:rPr lang="fr-FR" sz="2600" dirty="0" smtClean="0"/>
              <a:t>MEHEUT</a:t>
            </a:r>
          </a:p>
          <a:p>
            <a:pPr lvl="0">
              <a:buNone/>
            </a:pPr>
            <a:endParaRPr lang="fr-FR" sz="1100" dirty="0"/>
          </a:p>
          <a:p>
            <a:pPr lvl="0"/>
            <a:r>
              <a:rPr lang="fr-FR" sz="2600" dirty="0"/>
              <a:t>Les Aides Médico-Psychologiques, </a:t>
            </a:r>
            <a:r>
              <a:rPr lang="fr-FR" sz="2600" dirty="0" smtClean="0"/>
              <a:t>                                Mmes </a:t>
            </a:r>
            <a:r>
              <a:rPr lang="fr-FR" sz="2600" dirty="0"/>
              <a:t>Noémie AUFFRET et </a:t>
            </a:r>
            <a:r>
              <a:rPr lang="fr-FR" sz="2600" dirty="0" smtClean="0"/>
              <a:t>Cathy PAUL</a:t>
            </a:r>
          </a:p>
          <a:p>
            <a:pPr lvl="0">
              <a:buNone/>
            </a:pPr>
            <a:endParaRPr lang="fr-FR" sz="1100" dirty="0"/>
          </a:p>
          <a:p>
            <a:pPr lvl="0"/>
            <a:r>
              <a:rPr lang="fr-FR" sz="2600" dirty="0"/>
              <a:t>La secrétaire, </a:t>
            </a:r>
            <a:r>
              <a:rPr lang="fr-FR" sz="2600" dirty="0" smtClean="0"/>
              <a:t>                                  Mme Gaëlle </a:t>
            </a:r>
            <a:r>
              <a:rPr lang="fr-FR" sz="2600" dirty="0"/>
              <a:t>HERRY</a:t>
            </a:r>
          </a:p>
          <a:p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500034" y="548680"/>
            <a:ext cx="8072494" cy="6469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BIENVENUE A KER DIGEMER</a:t>
            </a:r>
            <a:endParaRPr lang="fr-FR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763960" y="1421160"/>
            <a:ext cx="3520008" cy="2511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 algn="just">
              <a:buFont typeface="Wingdings 2" pitchFamily="18" charset="2"/>
              <a:buNone/>
            </a:pPr>
            <a:r>
              <a:rPr lang="fr-FR" sz="1800" dirty="0" smtClean="0"/>
              <a:t>Cet établissement est dirigé par Madame Karine PAQUIÉ, votre interlocuteur privilégié, que vous pourrez rencontrer aisément sur demande </a:t>
            </a:r>
            <a:r>
              <a:rPr lang="fr-FR" sz="1800" dirty="0" err="1" smtClean="0"/>
              <a:t>au-près</a:t>
            </a:r>
            <a:r>
              <a:rPr lang="fr-FR" sz="1800" dirty="0" smtClean="0"/>
              <a:t> de l’accueil, de même que l’ensemble de l’équipe pluridisciplinaire.</a:t>
            </a:r>
          </a:p>
          <a:p>
            <a:pPr marL="68580" indent="0" algn="just">
              <a:buFont typeface="Wingdings 2" pitchFamily="18" charset="2"/>
              <a:buNone/>
            </a:pPr>
            <a:endParaRPr lang="fr-FR" sz="1800" dirty="0" smtClean="0"/>
          </a:p>
          <a:p>
            <a:pPr marL="68580" indent="0" algn="just">
              <a:buFont typeface="Wingdings 2" pitchFamily="18" charset="2"/>
              <a:buNone/>
            </a:pPr>
            <a:endParaRPr lang="fr-FR" sz="1800" dirty="0" smtClean="0"/>
          </a:p>
          <a:p>
            <a:pPr marL="68580" indent="0">
              <a:buFont typeface="Wingdings 2" pitchFamily="18" charset="2"/>
              <a:buNone/>
            </a:pPr>
            <a:endParaRPr lang="fr-FR" sz="1800" dirty="0" smtClean="0"/>
          </a:p>
        </p:txBody>
      </p:sp>
      <p:sp>
        <p:nvSpPr>
          <p:cNvPr id="6" name="Espace réservé du contenu 8"/>
          <p:cNvSpPr txBox="1">
            <a:spLocks/>
          </p:cNvSpPr>
          <p:nvPr/>
        </p:nvSpPr>
        <p:spPr>
          <a:xfrm>
            <a:off x="611560" y="3717032"/>
            <a:ext cx="3913663" cy="32403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fr-FR" sz="1800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Les coordonnées</a:t>
            </a:r>
          </a:p>
          <a:p>
            <a:pPr marL="34290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Ker </a:t>
            </a: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Digemer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 situe :</a:t>
            </a:r>
          </a:p>
          <a:p>
            <a:pPr marL="34290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4, rue de Quercy. 29200 BREST </a:t>
            </a:r>
          </a:p>
          <a:p>
            <a:pPr marL="34290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Tél. 02 98 03 15 80 – Fax 02 98 47 29 81</a:t>
            </a:r>
          </a:p>
          <a:p>
            <a:pPr marL="34290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kerdigemer@amities-armor.asso.fr</a:t>
            </a:r>
          </a:p>
        </p:txBody>
      </p:sp>
      <p:pic>
        <p:nvPicPr>
          <p:cNvPr id="7" name="Image 6" descr="KER-DI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5229200"/>
            <a:ext cx="1656184" cy="108621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SRV-BURO\Fichiers\Photos\Logo\Amitiés logo 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3284984"/>
            <a:ext cx="912162" cy="684000"/>
          </a:xfrm>
          <a:prstGeom prst="rect">
            <a:avLst/>
          </a:prstGeom>
          <a:noFill/>
        </p:spPr>
      </p:pic>
      <p:sp>
        <p:nvSpPr>
          <p:cNvPr id="12" name="Arrondir un rectangle avec un coin diagonal 11"/>
          <p:cNvSpPr/>
          <p:nvPr/>
        </p:nvSpPr>
        <p:spPr>
          <a:xfrm>
            <a:off x="2339752" y="2708920"/>
            <a:ext cx="1348495" cy="390763"/>
          </a:xfrm>
          <a:prstGeom prst="round2DiagRect">
            <a:avLst>
              <a:gd name="adj1" fmla="val 9937"/>
              <a:gd name="adj2" fmla="val 0"/>
            </a:avLst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900" b="1" dirty="0" smtClean="0">
                <a:solidFill>
                  <a:schemeClr val="accent5">
                    <a:lumMod val="75000"/>
                  </a:schemeClr>
                </a:solidFill>
              </a:rPr>
              <a:t>Isabelle GUILLOU</a:t>
            </a:r>
            <a:r>
              <a:rPr lang="fr-FR" sz="900" dirty="0" smtClean="0">
                <a:solidFill>
                  <a:schemeClr val="accent5">
                    <a:lumMod val="75000"/>
                  </a:schemeClr>
                </a:solidFill>
              </a:rPr>
              <a:t>,</a:t>
            </a:r>
          </a:p>
          <a:p>
            <a:pPr algn="ctr"/>
            <a:r>
              <a:rPr lang="fr-FR" sz="900" dirty="0" smtClean="0">
                <a:solidFill>
                  <a:schemeClr val="accent5">
                    <a:lumMod val="75000"/>
                  </a:schemeClr>
                </a:solidFill>
              </a:rPr>
              <a:t>Directrice adjointe</a:t>
            </a:r>
            <a:endParaRPr lang="fr-FR" sz="115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4" name="Arrondir un rectangle avec un coin diagonal 13"/>
          <p:cNvSpPr/>
          <p:nvPr/>
        </p:nvSpPr>
        <p:spPr>
          <a:xfrm>
            <a:off x="827585" y="2708920"/>
            <a:ext cx="1152128" cy="408623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9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Karine PAQUIE</a:t>
            </a:r>
            <a:r>
              <a:rPr lang="fr-FR" sz="9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, Directrice </a:t>
            </a:r>
          </a:p>
        </p:txBody>
      </p:sp>
      <p:pic>
        <p:nvPicPr>
          <p:cNvPr id="1026" name="Picture 2" descr="C:\Users\Utiliwsateur\Documents\FJT\k paquié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7" y="1340768"/>
            <a:ext cx="1265934" cy="1233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 descr="017.JPG"/>
          <p:cNvPicPr>
            <a:picLocks noChangeAspect="1"/>
          </p:cNvPicPr>
          <p:nvPr/>
        </p:nvPicPr>
        <p:blipFill>
          <a:blip r:embed="rId4" cstate="print"/>
          <a:srcRect b="11663"/>
          <a:stretch>
            <a:fillRect/>
          </a:stretch>
        </p:blipFill>
        <p:spPr>
          <a:xfrm>
            <a:off x="2536421" y="1402112"/>
            <a:ext cx="955459" cy="1090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 21" descr="P3111863.JPG"/>
          <p:cNvPicPr preferRelativeResize="0">
            <a:picLocks/>
          </p:cNvPicPr>
          <p:nvPr/>
        </p:nvPicPr>
        <p:blipFill>
          <a:blip r:embed="rId5" cstate="print"/>
          <a:srcRect l="10526" r="10526"/>
          <a:stretch>
            <a:fillRect/>
          </a:stretch>
        </p:blipFill>
        <p:spPr>
          <a:xfrm>
            <a:off x="3923928" y="1340768"/>
            <a:ext cx="1080120" cy="11521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ZoneTexte 22"/>
          <p:cNvSpPr txBox="1"/>
          <p:nvPr/>
        </p:nvSpPr>
        <p:spPr>
          <a:xfrm>
            <a:off x="5652120" y="5630525"/>
            <a:ext cx="2232248" cy="390763"/>
          </a:xfrm>
          <a:prstGeom prst="round2DiagRect">
            <a:avLst>
              <a:gd name="adj1" fmla="val 10680"/>
              <a:gd name="adj2" fmla="val 0"/>
            </a:avLst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900" b="1" dirty="0" smtClean="0">
                <a:solidFill>
                  <a:schemeClr val="accent5">
                    <a:lumMod val="75000"/>
                  </a:schemeClr>
                </a:solidFill>
              </a:rPr>
              <a:t>Isabelle MOAL </a:t>
            </a:r>
            <a:r>
              <a:rPr lang="fr-FR" sz="900" dirty="0" smtClean="0">
                <a:solidFill>
                  <a:schemeClr val="accent5">
                    <a:lumMod val="75000"/>
                  </a:schemeClr>
                </a:solidFill>
              </a:rPr>
              <a:t>et </a:t>
            </a:r>
            <a:r>
              <a:rPr lang="fr-FR" sz="900" b="1" dirty="0" smtClean="0">
                <a:solidFill>
                  <a:schemeClr val="accent5">
                    <a:lumMod val="75000"/>
                  </a:schemeClr>
                </a:solidFill>
              </a:rPr>
              <a:t>Valérie LE BRIS,</a:t>
            </a:r>
          </a:p>
          <a:p>
            <a:pPr algn="ctr"/>
            <a:r>
              <a:rPr lang="fr-FR" sz="900" dirty="0" smtClean="0">
                <a:solidFill>
                  <a:schemeClr val="accent5">
                    <a:lumMod val="75000"/>
                  </a:schemeClr>
                </a:solidFill>
              </a:rPr>
              <a:t>agents hôteliers.</a:t>
            </a:r>
            <a:endParaRPr lang="fr-FR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Arrondir un rectangle avec un coin diagonal 23"/>
          <p:cNvSpPr/>
          <p:nvPr/>
        </p:nvSpPr>
        <p:spPr>
          <a:xfrm>
            <a:off x="3923928" y="2708920"/>
            <a:ext cx="1098492" cy="390763"/>
          </a:xfrm>
          <a:prstGeom prst="round2DiagRect">
            <a:avLst>
              <a:gd name="adj1" fmla="val 9937"/>
              <a:gd name="adj2" fmla="val 0"/>
            </a:avLst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900" b="1" dirty="0" smtClean="0">
                <a:solidFill>
                  <a:schemeClr val="accent5">
                    <a:lumMod val="75000"/>
                  </a:schemeClr>
                </a:solidFill>
              </a:rPr>
              <a:t>Gaëlle HERRY,</a:t>
            </a:r>
          </a:p>
          <a:p>
            <a:pPr algn="ctr"/>
            <a:r>
              <a:rPr lang="fr-FR" sz="900" dirty="0" smtClean="0">
                <a:solidFill>
                  <a:schemeClr val="accent5">
                    <a:lumMod val="75000"/>
                  </a:schemeClr>
                </a:solidFill>
              </a:rPr>
              <a:t>secrétaire</a:t>
            </a:r>
            <a:endParaRPr lang="fr-FR" sz="120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5" name="Image 24" descr="P2071674.JPG"/>
          <p:cNvPicPr>
            <a:picLocks noChangeAspect="1"/>
          </p:cNvPicPr>
          <p:nvPr/>
        </p:nvPicPr>
        <p:blipFill>
          <a:blip r:embed="rId6" cstate="print"/>
          <a:srcRect t="5714" r="16189"/>
          <a:stretch>
            <a:fillRect/>
          </a:stretch>
        </p:blipFill>
        <p:spPr>
          <a:xfrm>
            <a:off x="5724128" y="4221088"/>
            <a:ext cx="952791" cy="1285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 descr="P3111849.JPG"/>
          <p:cNvPicPr preferRelativeResize="0">
            <a:picLocks/>
          </p:cNvPicPr>
          <p:nvPr/>
        </p:nvPicPr>
        <p:blipFill>
          <a:blip r:embed="rId7" cstate="print"/>
          <a:srcRect l="14575" r="10678"/>
          <a:stretch>
            <a:fillRect/>
          </a:stretch>
        </p:blipFill>
        <p:spPr>
          <a:xfrm>
            <a:off x="6804248" y="4221088"/>
            <a:ext cx="1080120" cy="1285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Rectangle à coins arrondis 17"/>
          <p:cNvSpPr/>
          <p:nvPr/>
        </p:nvSpPr>
        <p:spPr>
          <a:xfrm>
            <a:off x="500034" y="548680"/>
            <a:ext cx="8072494" cy="6469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LES PROFESSIONNELS DES ACT</a:t>
            </a:r>
            <a:endParaRPr lang="fr-FR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Arrondir un rectangle avec un coin diagonal 19"/>
          <p:cNvSpPr/>
          <p:nvPr/>
        </p:nvSpPr>
        <p:spPr>
          <a:xfrm>
            <a:off x="5381087" y="2708920"/>
            <a:ext cx="1639185" cy="369332"/>
          </a:xfrm>
          <a:prstGeom prst="round2DiagRect">
            <a:avLst>
              <a:gd name="adj1" fmla="val 0"/>
              <a:gd name="adj2" fmla="val 0"/>
            </a:avLst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900" b="1" dirty="0" smtClean="0">
                <a:solidFill>
                  <a:schemeClr val="accent5">
                    <a:lumMod val="75000"/>
                  </a:schemeClr>
                </a:solidFill>
              </a:rPr>
              <a:t>Magali COPPENS,</a:t>
            </a:r>
          </a:p>
          <a:p>
            <a:pPr algn="ctr"/>
            <a:r>
              <a:rPr lang="fr-FR" sz="900" b="1" dirty="0" smtClean="0">
                <a:solidFill>
                  <a:schemeClr val="accent5">
                    <a:lumMod val="75000"/>
                  </a:schemeClr>
                </a:solidFill>
              </a:rPr>
              <a:t>Médecin coordonnateur</a:t>
            </a:r>
            <a:endParaRPr lang="fr-FR" sz="115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7" name="Arrondir un rectangle avec un coin diagonal 26"/>
          <p:cNvSpPr/>
          <p:nvPr/>
        </p:nvSpPr>
        <p:spPr>
          <a:xfrm>
            <a:off x="7164288" y="2708920"/>
            <a:ext cx="1224136" cy="390763"/>
          </a:xfrm>
          <a:prstGeom prst="round2DiagRect">
            <a:avLst>
              <a:gd name="adj1" fmla="val 9937"/>
              <a:gd name="adj2" fmla="val 0"/>
            </a:avLst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900" b="1" dirty="0" smtClean="0">
                <a:solidFill>
                  <a:schemeClr val="accent5">
                    <a:lumMod val="75000"/>
                  </a:schemeClr>
                </a:solidFill>
              </a:rPr>
              <a:t>Claire MEHEUT</a:t>
            </a:r>
            <a:r>
              <a:rPr lang="fr-FR" sz="900" dirty="0" smtClean="0">
                <a:solidFill>
                  <a:schemeClr val="accent5">
                    <a:lumMod val="75000"/>
                  </a:schemeClr>
                </a:solidFill>
              </a:rPr>
              <a:t>,</a:t>
            </a:r>
          </a:p>
          <a:p>
            <a:pPr algn="ctr"/>
            <a:r>
              <a:rPr lang="fr-FR" sz="900" dirty="0" smtClean="0">
                <a:solidFill>
                  <a:schemeClr val="accent5">
                    <a:lumMod val="75000"/>
                  </a:schemeClr>
                </a:solidFill>
              </a:rPr>
              <a:t>Psychologue</a:t>
            </a:r>
            <a:endParaRPr lang="fr-FR" sz="115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8" name="Arrondir un rectangle avec un coin diagonal 27"/>
          <p:cNvSpPr/>
          <p:nvPr/>
        </p:nvSpPr>
        <p:spPr>
          <a:xfrm>
            <a:off x="899592" y="5661248"/>
            <a:ext cx="1584176" cy="408623"/>
          </a:xfrm>
          <a:prstGeom prst="round2DiagRect">
            <a:avLst>
              <a:gd name="adj1" fmla="val 17020"/>
              <a:gd name="adj2" fmla="val 0"/>
            </a:avLst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900" b="1" dirty="0" smtClean="0">
                <a:solidFill>
                  <a:schemeClr val="accent5">
                    <a:lumMod val="75000"/>
                  </a:schemeClr>
                </a:solidFill>
              </a:rPr>
              <a:t>Myriam TACK</a:t>
            </a:r>
            <a:r>
              <a:rPr lang="fr-FR" sz="900" dirty="0" smtClean="0">
                <a:solidFill>
                  <a:schemeClr val="accent5">
                    <a:lumMod val="75000"/>
                  </a:schemeClr>
                </a:solidFill>
              </a:rPr>
              <a:t>,</a:t>
            </a:r>
          </a:p>
          <a:p>
            <a:pPr algn="ctr"/>
            <a:r>
              <a:rPr lang="fr-FR" sz="900" dirty="0" smtClean="0">
                <a:solidFill>
                  <a:schemeClr val="accent5">
                    <a:lumMod val="75000"/>
                  </a:schemeClr>
                </a:solidFill>
              </a:rPr>
              <a:t>Infirmière coordinatrice</a:t>
            </a:r>
            <a:endParaRPr lang="fr-FR" sz="115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2987824" y="5661248"/>
            <a:ext cx="2016224" cy="390763"/>
          </a:xfrm>
          <a:prstGeom prst="round2DiagRect">
            <a:avLst>
              <a:gd name="adj1" fmla="val 10680"/>
              <a:gd name="adj2" fmla="val 0"/>
            </a:avLst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900" b="1" dirty="0" smtClean="0">
                <a:solidFill>
                  <a:schemeClr val="accent5">
                    <a:lumMod val="75000"/>
                  </a:schemeClr>
                </a:solidFill>
              </a:rPr>
              <a:t>Noémie AUFFRET et Cathy PAUL,</a:t>
            </a:r>
          </a:p>
          <a:p>
            <a:pPr algn="ctr"/>
            <a:r>
              <a:rPr lang="fr-FR" sz="900" dirty="0" smtClean="0">
                <a:solidFill>
                  <a:schemeClr val="accent5">
                    <a:lumMod val="75000"/>
                  </a:schemeClr>
                </a:solidFill>
              </a:rPr>
              <a:t>AMP.</a:t>
            </a:r>
            <a:endParaRPr lang="fr-FR" sz="9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340768"/>
            <a:ext cx="831597" cy="1229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221088"/>
            <a:ext cx="831597" cy="1229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993" y="1340768"/>
            <a:ext cx="831597" cy="1229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221088"/>
            <a:ext cx="831597" cy="1229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548" y="4233985"/>
            <a:ext cx="831597" cy="1229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644008" y="1052737"/>
            <a:ext cx="3456384" cy="5040560"/>
          </a:xfrm>
        </p:spPr>
        <p:txBody>
          <a:bodyPr>
            <a:normAutofit/>
          </a:bodyPr>
          <a:lstStyle/>
          <a:p>
            <a:pPr marL="342900" indent="-342900" algn="just"/>
            <a:r>
              <a:rPr lang="fr-FR" sz="18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résidents accueillis</a:t>
            </a:r>
          </a:p>
          <a:p>
            <a:pPr marL="342900" indent="-342900" algn="just"/>
            <a:r>
              <a:rPr lang="fr-FR" sz="18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</a:t>
            </a:r>
          </a:p>
          <a:p>
            <a:pPr marL="68580" algn="just"/>
            <a:r>
              <a:rPr lang="fr-FR" sz="1800" b="1" dirty="0" smtClean="0"/>
              <a:t>Les </a:t>
            </a:r>
            <a:r>
              <a:rPr lang="fr-FR" sz="1800" b="1" dirty="0"/>
              <a:t>ACT hébergent à titre </a:t>
            </a:r>
            <a:r>
              <a:rPr lang="fr-FR" sz="1800" b="1" dirty="0" smtClean="0"/>
              <a:t>temporaire </a:t>
            </a:r>
            <a:r>
              <a:rPr lang="fr-FR" sz="1800" b="1" dirty="0"/>
              <a:t>des personnes adultes</a:t>
            </a:r>
            <a:r>
              <a:rPr lang="fr-FR" sz="1800" dirty="0"/>
              <a:t> </a:t>
            </a:r>
            <a:r>
              <a:rPr lang="fr-FR" sz="1800" b="1" dirty="0"/>
              <a:t>seules ou en couple, avec ou sans enfants ;</a:t>
            </a:r>
            <a:endParaRPr lang="fr-FR" sz="1800" dirty="0"/>
          </a:p>
          <a:p>
            <a:pPr lvl="1">
              <a:buFont typeface="Wingdings" pitchFamily="2" charset="2"/>
              <a:buChar char="Ø"/>
            </a:pPr>
            <a:r>
              <a:rPr lang="fr-FR" sz="1600" dirty="0" smtClean="0"/>
              <a:t> ayant </a:t>
            </a:r>
            <a:r>
              <a:rPr lang="fr-FR" sz="1600" dirty="0"/>
              <a:t>des difficultés financières et sociales ;</a:t>
            </a:r>
          </a:p>
          <a:p>
            <a:pPr lvl="1">
              <a:buFont typeface="Wingdings" pitchFamily="2" charset="2"/>
              <a:buChar char="Ø"/>
            </a:pPr>
            <a:r>
              <a:rPr lang="fr-FR" sz="1600" dirty="0" smtClean="0"/>
              <a:t> en </a:t>
            </a:r>
            <a:r>
              <a:rPr lang="fr-FR" sz="1600" dirty="0"/>
              <a:t>situation de fragilité psychologique et sociale ;</a:t>
            </a:r>
          </a:p>
          <a:p>
            <a:pPr lvl="1">
              <a:buFont typeface="Wingdings" pitchFamily="2" charset="2"/>
              <a:buChar char="Ø"/>
            </a:pPr>
            <a:r>
              <a:rPr lang="fr-FR" sz="1600" dirty="0" smtClean="0"/>
              <a:t> nécessitant </a:t>
            </a:r>
            <a:r>
              <a:rPr lang="fr-FR" sz="1600" dirty="0"/>
              <a:t>des soins et un suivi médical ;</a:t>
            </a:r>
          </a:p>
          <a:p>
            <a:pPr lvl="1">
              <a:buFont typeface="Wingdings" pitchFamily="2" charset="2"/>
              <a:buChar char="Ø"/>
            </a:pPr>
            <a:r>
              <a:rPr lang="fr-FR" sz="1600" dirty="0" smtClean="0"/>
              <a:t> nécessitant </a:t>
            </a:r>
            <a:r>
              <a:rPr lang="fr-FR" sz="1600" dirty="0"/>
              <a:t>une coordination médicale et psychologique du fait de la maladie, des traitements et de ses répercussions sur sa vie.</a:t>
            </a:r>
          </a:p>
          <a:p>
            <a:pPr algn="ctr"/>
            <a:endParaRPr lang="fr-FR" sz="18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67544" y="332656"/>
            <a:ext cx="8072494" cy="6469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NOS MISSIONS</a:t>
            </a:r>
            <a:endParaRPr lang="fr-FR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>
          <a:xfrm>
            <a:off x="1043608" y="1052737"/>
            <a:ext cx="3312368" cy="488251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8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L’objet de l’établissement </a:t>
            </a:r>
          </a:p>
          <a:p>
            <a:pPr marL="68580" indent="0">
              <a:buNone/>
            </a:pPr>
            <a:endParaRPr lang="fr-FR" sz="1800" dirty="0" smtClean="0"/>
          </a:p>
          <a:p>
            <a:pPr marL="68580" indent="0">
              <a:buNone/>
            </a:pPr>
            <a:r>
              <a:rPr lang="fr-FR" sz="1800" dirty="0" smtClean="0"/>
              <a:t>Les </a:t>
            </a:r>
            <a:r>
              <a:rPr lang="fr-FR" sz="1800" dirty="0"/>
              <a:t>ACT ou Appartements de Coordination </a:t>
            </a:r>
            <a:r>
              <a:rPr lang="fr-FR" sz="1800" dirty="0" smtClean="0"/>
              <a:t>Thérapeutique </a:t>
            </a:r>
            <a:r>
              <a:rPr lang="fr-FR" sz="1800" dirty="0"/>
              <a:t>sont, depuis 2002, des institutions médico-sociales financées par l’Assurance-maladie, ouvertes à </a:t>
            </a:r>
            <a:r>
              <a:rPr lang="fr-FR" sz="1800" b="1" dirty="0"/>
              <a:t>l’accueil de toute personne en situation de fragilité touchée par une pathologie chronique invalidante</a:t>
            </a:r>
            <a:r>
              <a:rPr lang="fr-FR" sz="1800" dirty="0"/>
              <a:t> (VIH, hépatite, cancer, sclérose en plaques…).</a:t>
            </a:r>
          </a:p>
          <a:p>
            <a:pPr marL="68580" indent="0">
              <a:buNone/>
            </a:pPr>
            <a:endParaRPr lang="fr-FR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19050">
              <a:buNone/>
            </a:pPr>
            <a:endParaRPr lang="fr-FR" sz="20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à coins arrondis 10"/>
          <p:cNvSpPr/>
          <p:nvPr/>
        </p:nvSpPr>
        <p:spPr>
          <a:xfrm>
            <a:off x="493800" y="285728"/>
            <a:ext cx="8072494" cy="6469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LES LOCAUX DES ACT</a:t>
            </a:r>
            <a:endParaRPr lang="fr-FR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Espace réservé du texte 3"/>
          <p:cNvSpPr txBox="1">
            <a:spLocks/>
          </p:cNvSpPr>
          <p:nvPr/>
        </p:nvSpPr>
        <p:spPr>
          <a:xfrm>
            <a:off x="1043608" y="1052736"/>
            <a:ext cx="3312368" cy="50489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itchFamily="2" charset="2"/>
              <a:buChar char="q"/>
            </a:pPr>
            <a:r>
              <a:rPr lang="fr-FR" sz="1800" dirty="0" smtClean="0">
                <a:solidFill>
                  <a:schemeClr val="accent6"/>
                </a:solidFill>
              </a:rPr>
              <a:t>  </a:t>
            </a:r>
            <a:r>
              <a:rPr lang="fr-FR" sz="1800" b="1" u="sng" dirty="0" smtClean="0">
                <a:solidFill>
                  <a:schemeClr val="accent6"/>
                </a:solidFill>
              </a:rPr>
              <a:t>Les espaces privatifs </a:t>
            </a:r>
            <a:r>
              <a:rPr lang="fr-FR" sz="1800" dirty="0" smtClean="0">
                <a:solidFill>
                  <a:schemeClr val="accent6"/>
                </a:solidFill>
              </a:rPr>
              <a:t>: </a:t>
            </a:r>
          </a:p>
          <a:p>
            <a:pPr algn="just"/>
            <a:r>
              <a:rPr lang="fr-FR" sz="1800" dirty="0" smtClean="0"/>
              <a:t>Les hébergements réservés aux ACT sont répartis dans les locaux de </a:t>
            </a:r>
            <a:r>
              <a:rPr lang="fr-FR" sz="1800" b="1" dirty="0" smtClean="0"/>
              <a:t>la résidence Sociale Ker </a:t>
            </a:r>
            <a:r>
              <a:rPr lang="fr-FR" sz="1800" b="1" dirty="0" err="1" smtClean="0"/>
              <a:t>Digemer</a:t>
            </a:r>
            <a:r>
              <a:rPr lang="fr-FR" sz="1800" dirty="0" smtClean="0"/>
              <a:t>, qui disposent de quatre logements répondant aux normes d’</a:t>
            </a:r>
            <a:r>
              <a:rPr lang="fr-FR" sz="1800" dirty="0" err="1" smtClean="0"/>
              <a:t>acces-sibilité</a:t>
            </a:r>
            <a:r>
              <a:rPr lang="fr-FR" sz="1800" dirty="0" smtClean="0"/>
              <a:t> en vigueur.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fr-FR" sz="1800" dirty="0" smtClean="0"/>
              <a:t>Trois logements de 23,25 m² pour  l’accueil des personnes seules,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fr-FR" sz="1800" dirty="0" smtClean="0"/>
              <a:t>Un logement de 42 m² pouvant accueillir des personnes en couple avec ou sans enfants.</a:t>
            </a:r>
          </a:p>
          <a:p>
            <a:pPr algn="just"/>
            <a:endParaRPr lang="fr-FR" sz="17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fr-FR" sz="1700" b="1" i="1" dirty="0" smtClean="0">
                <a:solidFill>
                  <a:schemeClr val="bg2">
                    <a:lumMod val="50000"/>
                  </a:schemeClr>
                </a:solidFill>
              </a:rPr>
              <a:t>Chaque résident est responsable de l’entretien de son logement. Merci de respecter les espaces collectifs et privatifs mis à votre disposition</a:t>
            </a:r>
          </a:p>
          <a:p>
            <a:pPr algn="ctr"/>
            <a:endParaRPr lang="fr-FR" sz="17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fr-FR" sz="5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fr-FR" sz="5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fr-FR" sz="1800" b="1" dirty="0" smtClean="0">
                <a:solidFill>
                  <a:schemeClr val="accent6"/>
                </a:solidFill>
              </a:rPr>
              <a:t>  </a:t>
            </a:r>
            <a:r>
              <a:rPr lang="fr-FR" sz="1800" b="1" u="sng" dirty="0" smtClean="0">
                <a:solidFill>
                  <a:schemeClr val="accent6"/>
                </a:solidFill>
              </a:rPr>
              <a:t>Les espaces collectifs </a:t>
            </a:r>
            <a:r>
              <a:rPr lang="fr-FR" sz="1800" dirty="0" smtClean="0">
                <a:solidFill>
                  <a:schemeClr val="accent6"/>
                </a:solidFill>
              </a:rPr>
              <a:t>: </a:t>
            </a:r>
          </a:p>
          <a:p>
            <a:pPr lvl="0"/>
            <a:r>
              <a:rPr lang="fr-FR" sz="1800" dirty="0" smtClean="0"/>
              <a:t>Mise </a:t>
            </a:r>
            <a:r>
              <a:rPr lang="fr-FR" sz="1800" dirty="0"/>
              <a:t>à disposition d’espaces collectifs comme la cafétéria, le point d’accès public à l’internet et </a:t>
            </a:r>
            <a:r>
              <a:rPr lang="fr-FR" sz="1800" dirty="0" smtClean="0"/>
              <a:t>la </a:t>
            </a:r>
            <a:r>
              <a:rPr lang="fr-FR" sz="1800" dirty="0"/>
              <a:t>salle de télévision Grand </a:t>
            </a:r>
            <a:r>
              <a:rPr lang="fr-FR" sz="1800" dirty="0" smtClean="0"/>
              <a:t>Ecran</a:t>
            </a:r>
          </a:p>
          <a:p>
            <a:pPr lvl="0"/>
            <a:endParaRPr lang="fr-FR" sz="1800" dirty="0"/>
          </a:p>
          <a:p>
            <a:r>
              <a:rPr lang="fr-FR" sz="1700" dirty="0" smtClean="0">
                <a:solidFill>
                  <a:schemeClr val="accent2">
                    <a:lumMod val="50000"/>
                  </a:schemeClr>
                </a:solidFill>
              </a:rPr>
              <a:t>Tous les espaces collectifs ont un accès handicapé.</a:t>
            </a:r>
          </a:p>
        </p:txBody>
      </p:sp>
      <p:pic>
        <p:nvPicPr>
          <p:cNvPr id="6" name="Image 5" descr="plan act 1.jpg"/>
          <p:cNvPicPr>
            <a:picLocks noChangeAspect="1"/>
          </p:cNvPicPr>
          <p:nvPr/>
        </p:nvPicPr>
        <p:blipFill>
          <a:blip r:embed="rId3" cstate="print"/>
          <a:srcRect l="3204" t="12049" r="22828" b="42884"/>
          <a:stretch>
            <a:fillRect/>
          </a:stretch>
        </p:blipFill>
        <p:spPr>
          <a:xfrm>
            <a:off x="4860032" y="1196752"/>
            <a:ext cx="3168352" cy="2457088"/>
          </a:xfrm>
          <a:prstGeom prst="rect">
            <a:avLst/>
          </a:prstGeom>
        </p:spPr>
      </p:pic>
      <p:pic>
        <p:nvPicPr>
          <p:cNvPr id="7" name="Image 6" descr="plan act 2.jpg"/>
          <p:cNvPicPr>
            <a:picLocks noChangeAspect="1"/>
          </p:cNvPicPr>
          <p:nvPr/>
        </p:nvPicPr>
        <p:blipFill>
          <a:blip r:embed="rId4" cstate="print"/>
          <a:srcRect l="17265" t="46850" r="36217"/>
          <a:stretch>
            <a:fillRect/>
          </a:stretch>
        </p:blipFill>
        <p:spPr>
          <a:xfrm>
            <a:off x="5220072" y="3717032"/>
            <a:ext cx="2304256" cy="2160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99592" y="1052736"/>
            <a:ext cx="3528392" cy="5184576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fr-FR" sz="1400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fr-FR" sz="1400" b="1" u="sng" dirty="0" smtClean="0">
                <a:solidFill>
                  <a:schemeClr val="accent6"/>
                </a:solidFill>
              </a:rPr>
              <a:t>L’offre de service </a:t>
            </a:r>
            <a:r>
              <a:rPr lang="fr-FR" b="1" u="sng" dirty="0" smtClean="0">
                <a:solidFill>
                  <a:schemeClr val="accent6"/>
                </a:solidFill>
              </a:rPr>
              <a:t>:</a:t>
            </a:r>
            <a:endParaRPr lang="fr-FR" b="1" cap="all" dirty="0">
              <a:solidFill>
                <a:schemeClr val="accent6"/>
              </a:solidFill>
            </a:endParaRPr>
          </a:p>
          <a:p>
            <a:r>
              <a:rPr lang="fr-FR" sz="1400" dirty="0"/>
              <a:t>Les appartements de coordination thérapeutique de Ker </a:t>
            </a:r>
            <a:r>
              <a:rPr lang="fr-FR" sz="1400" dirty="0" err="1" smtClean="0"/>
              <a:t>Digemer</a:t>
            </a:r>
            <a:r>
              <a:rPr lang="fr-FR" sz="1400" dirty="0" smtClean="0"/>
              <a:t> </a:t>
            </a:r>
            <a:r>
              <a:rPr lang="fr-FR" sz="1400" dirty="0"/>
              <a:t>vous permettront notamment :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1400" dirty="0"/>
              <a:t>Un fonctionnement 24h/24 toute l’année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1400" dirty="0"/>
              <a:t>Un accès aux soins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1400" dirty="0"/>
              <a:t>Du repos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1400" dirty="0"/>
              <a:t>Un accès aux droits 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1400" dirty="0"/>
              <a:t>Une aide à la vie quotidienne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1400" dirty="0" smtClean="0"/>
              <a:t>Un projet d’accompagnement individualisé</a:t>
            </a:r>
            <a:endParaRPr lang="fr-FR" sz="14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1400" dirty="0"/>
              <a:t>Une aide à l’insertion professionnelle ou à la recherche de formation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1400" dirty="0"/>
              <a:t>Un accès au logement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1400" dirty="0"/>
              <a:t>La possibilité de se restaurer à la cafétéria du </a:t>
            </a:r>
            <a:r>
              <a:rPr lang="fr-FR" sz="1400" dirty="0" smtClean="0"/>
              <a:t>FJT ou sous forme de plateau repas, </a:t>
            </a:r>
            <a:r>
              <a:rPr lang="fr-FR" sz="1400" dirty="0"/>
              <a:t>à titre onéreux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1400" dirty="0"/>
              <a:t>Un accès aux animations et activités proposées à </a:t>
            </a:r>
            <a:r>
              <a:rPr lang="fr-FR" sz="1400" dirty="0" smtClean="0"/>
              <a:t>la résidence</a:t>
            </a:r>
            <a:endParaRPr lang="fr-FR" sz="1400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493800" y="285728"/>
            <a:ext cx="8072494" cy="6469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 VOTRE DISPOSITION</a:t>
            </a:r>
            <a:endParaRPr lang="fr-FR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644009" y="1214422"/>
            <a:ext cx="3600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Garage à Vélo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Parking à moto et à voiture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Kit ménage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(à disposition à l’accueil)</a:t>
            </a:r>
            <a:endParaRPr kumimoji="0" lang="fr-FR" sz="15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Draps et literie fournis</a:t>
            </a:r>
            <a:endParaRPr kumimoji="0" lang="fr-FR" sz="15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Lecture</a:t>
            </a:r>
            <a:r>
              <a:rPr kumimoji="0" lang="fr-FR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(presse quotidienne, livres)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jeux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(billard, ping-pong, baby foot, jeux de société …)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 descr="C:\Users\Doriane\AppData\Local\Microsoft\Windows\Temporary Internet Files\Content.IE5\SMMV877C\MCj043706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3140968"/>
            <a:ext cx="560674" cy="560674"/>
          </a:xfrm>
          <a:prstGeom prst="rect">
            <a:avLst/>
          </a:prstGeom>
          <a:noFill/>
        </p:spPr>
      </p:pic>
      <p:pic>
        <p:nvPicPr>
          <p:cNvPr id="7" name="Picture 3" descr="C:\Users\Doriane\AppData\Local\Microsoft\Windows\Temporary Internet Files\Content.IE5\590R7V6S\MCj043478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068960"/>
            <a:ext cx="552597" cy="552597"/>
          </a:xfrm>
          <a:prstGeom prst="rect">
            <a:avLst/>
          </a:prstGeom>
          <a:noFill/>
        </p:spPr>
      </p:pic>
      <p:pic>
        <p:nvPicPr>
          <p:cNvPr id="9" name="Picture 4" descr="C:\Users\Doriane\AppData\Local\Microsoft\Windows\Temporary Internet Files\Content.IE5\8L1Y9J6X\MCj0433898000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140968"/>
            <a:ext cx="440526" cy="440526"/>
          </a:xfrm>
          <a:prstGeom prst="rect">
            <a:avLst/>
          </a:prstGeom>
          <a:noFill/>
        </p:spPr>
      </p:pic>
      <p:pic>
        <p:nvPicPr>
          <p:cNvPr id="10" name="Picture 5" descr="C:\Users\Doriane\AppData\Local\Microsoft\Windows\Temporary Internet Files\Content.IE5\590R7V6S\MCj04339000000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3068960"/>
            <a:ext cx="600719" cy="600719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4644008" y="4077072"/>
            <a:ext cx="3528392" cy="1384995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TARIFS</a:t>
            </a:r>
          </a:p>
          <a:p>
            <a:pPr>
              <a:buFont typeface="Arial" pitchFamily="34" charset="0"/>
              <a:buChar char="•"/>
            </a:pPr>
            <a:r>
              <a:rPr lang="fr-F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  Cartes d’accès logement = 5  €</a:t>
            </a:r>
          </a:p>
          <a:p>
            <a:pPr>
              <a:buFont typeface="Arial" pitchFamily="34" charset="0"/>
              <a:buChar char="•"/>
            </a:pPr>
            <a:r>
              <a:rPr lang="fr-F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  Badge =10 €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fr-F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Photocopie :  Gratuit dans le cadre d’une démarche d’insertion professionnelle </a:t>
            </a:r>
          </a:p>
        </p:txBody>
      </p:sp>
      <p:pic>
        <p:nvPicPr>
          <p:cNvPr id="13" name="Picture 8" descr="C:\Users\Doriane\AppData\Local\Microsoft\Windows\Temporary Internet Files\Content.IE5\5IMXMN4I\MCj04061760000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808358">
            <a:off x="7586684" y="3899807"/>
            <a:ext cx="550896" cy="3973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99592" y="1052736"/>
            <a:ext cx="3528392" cy="5184576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fr-F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400" b="1" u="sng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Instance de consultation </a:t>
            </a:r>
          </a:p>
          <a:p>
            <a:endParaRPr lang="fr-FR" sz="800" dirty="0" smtClean="0"/>
          </a:p>
          <a:p>
            <a:r>
              <a:rPr lang="fr-FR" sz="1400" dirty="0" smtClean="0"/>
              <a:t>En principe, un Conseil de Vie Sociale se réunit régulièrement. Instance consultative sur la vie dans l'établissement, il est composé de représentants : </a:t>
            </a:r>
          </a:p>
          <a:p>
            <a:pPr lvl="0">
              <a:buFont typeface="Arial" pitchFamily="34" charset="0"/>
              <a:buChar char="•"/>
            </a:pPr>
            <a:r>
              <a:rPr lang="fr-FR" sz="1400" dirty="0" smtClean="0"/>
              <a:t>des résidents, en majorité</a:t>
            </a:r>
          </a:p>
          <a:p>
            <a:pPr lvl="0">
              <a:buFont typeface="Arial" pitchFamily="34" charset="0"/>
              <a:buChar char="•"/>
            </a:pPr>
            <a:r>
              <a:rPr lang="fr-FR" sz="1400" dirty="0" smtClean="0"/>
              <a:t>de la direction et du personnel,</a:t>
            </a:r>
          </a:p>
          <a:p>
            <a:pPr lvl="0">
              <a:buFont typeface="Arial" pitchFamily="34" charset="0"/>
              <a:buChar char="•"/>
            </a:pPr>
            <a:r>
              <a:rPr lang="fr-FR" sz="1400" dirty="0" smtClean="0"/>
              <a:t>de l'association LES AMITIES D’ARMOR. </a:t>
            </a:r>
          </a:p>
          <a:p>
            <a:r>
              <a:rPr lang="fr-FR" sz="1200" i="1" dirty="0" smtClean="0"/>
              <a:t>Les noms de ses membres, que vous ou votre famille pouvez contacter directement, sont affichés à l’entrée, près de l’accueil,  de même que les procès-verbaux des réunions.</a:t>
            </a:r>
          </a:p>
          <a:p>
            <a:endParaRPr lang="fr-FR" sz="1400" dirty="0" smtClean="0"/>
          </a:p>
          <a:p>
            <a:r>
              <a:rPr lang="fr-FR" sz="1400" dirty="0" smtClean="0"/>
              <a:t>A défaut de Conseil, des réunions des familles ou des enquêtes de satisfaction sont mises en place afin de recueillir vos avis.</a:t>
            </a:r>
            <a:endParaRPr lang="fr-FR" sz="1400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493800" y="285728"/>
            <a:ext cx="8072494" cy="6469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INFORMATIONS DIVERSES</a:t>
            </a:r>
            <a:endParaRPr lang="fr-FR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Espace réservé du texte 3"/>
          <p:cNvSpPr txBox="1">
            <a:spLocks/>
          </p:cNvSpPr>
          <p:nvPr/>
        </p:nvSpPr>
        <p:spPr>
          <a:xfrm>
            <a:off x="4644008" y="1052736"/>
            <a:ext cx="3528392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Arial" pitchFamily="34" charset="0"/>
              <a:buChar char="•"/>
              <a:tabLst/>
              <a:defRPr/>
            </a:pPr>
            <a:r>
              <a:rPr kumimoji="0" lang="fr-FR" sz="1400" b="1" i="0" u="sng" strike="noStrike" kern="1200" cap="none" spc="0" normalizeH="0" baseline="0" noProof="0" dirty="0" smtClean="0">
                <a:ln>
                  <a:noFill/>
                </a:ln>
                <a:solidFill>
                  <a:srgbClr val="4242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Maltraitance</a:t>
            </a:r>
          </a:p>
          <a:p>
            <a:endParaRPr lang="fr-FR" sz="1100" dirty="0" smtClean="0">
              <a:latin typeface="+mj-lt"/>
            </a:endParaRPr>
          </a:p>
          <a:p>
            <a:r>
              <a:rPr lang="fr-FR" sz="1400" dirty="0" smtClean="0">
                <a:latin typeface="+mj-lt"/>
              </a:rPr>
              <a:t>Si vous estimez être victime d’une « maltraitance », prévenez immédiatement la direction ou, en son absence, tout membre du personnel. </a:t>
            </a:r>
          </a:p>
          <a:p>
            <a:endParaRPr lang="fr-FR" sz="600" dirty="0" smtClean="0">
              <a:latin typeface="+mj-lt"/>
            </a:endParaRPr>
          </a:p>
          <a:p>
            <a:r>
              <a:rPr lang="fr-FR" sz="1400" dirty="0" smtClean="0">
                <a:latin typeface="+mj-lt"/>
              </a:rPr>
              <a:t>Un numéro de téléphone public national est aussi à votre disposition, à savoir le </a:t>
            </a:r>
            <a:r>
              <a:rPr lang="fr-FR" sz="1400" b="1" dirty="0" smtClean="0">
                <a:latin typeface="+mj-lt"/>
              </a:rPr>
              <a:t>3977</a:t>
            </a:r>
            <a:r>
              <a:rPr lang="fr-FR" sz="1400" dirty="0" smtClean="0">
                <a:latin typeface="+mj-lt"/>
              </a:rPr>
              <a:t>.</a:t>
            </a:r>
          </a:p>
          <a:p>
            <a:endParaRPr lang="fr-FR" sz="1400" dirty="0" smtClean="0">
              <a:latin typeface="+mj-lt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Arial" pitchFamily="34" charset="0"/>
              <a:buChar char="•"/>
            </a:pPr>
            <a:r>
              <a:rPr lang="fr-FR" sz="1400" b="1" u="sng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Plaintes</a:t>
            </a:r>
          </a:p>
          <a:p>
            <a:r>
              <a:rPr lang="fr-FR" sz="1400" dirty="0" smtClean="0"/>
              <a:t> </a:t>
            </a:r>
          </a:p>
          <a:p>
            <a:r>
              <a:rPr lang="fr-FR" sz="1400" dirty="0" smtClean="0">
                <a:latin typeface="+mj-lt"/>
              </a:rPr>
              <a:t>Si vous souhaitez faire part de votre insatisfaction par rapport à votre accompagnement, n’hésitez pas à prendre rendez-vous avec la direction auprès de l’accueil.</a:t>
            </a:r>
          </a:p>
          <a:p>
            <a:endParaRPr lang="fr-FR" sz="14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500034" y="548680"/>
            <a:ext cx="8072494" cy="6469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 LISTE DES PERSONNES QUALIFIEES</a:t>
            </a:r>
            <a:endParaRPr lang="fr-FR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Espace réservé du contenu 6"/>
          <p:cNvSpPr txBox="1">
            <a:spLocks noGrp="1"/>
          </p:cNvSpPr>
          <p:nvPr>
            <p:ph idx="1"/>
          </p:nvPr>
        </p:nvSpPr>
        <p:spPr>
          <a:xfrm>
            <a:off x="755576" y="1412776"/>
            <a:ext cx="770485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smtClean="0">
                <a:latin typeface="+mj-lt"/>
              </a:rPr>
              <a:t>Conformément à l'article L311-5 CASF, l'arrêté n°2010-0197 du 15 février 2010 établit la liste des personnes qualifiées pouvant être sollicitées par les personnes prises en charge par un établissement ou un service social ou médico-social.</a:t>
            </a:r>
          </a:p>
          <a:p>
            <a:pPr>
              <a:buNone/>
            </a:pPr>
            <a:endParaRPr lang="fr-FR" sz="1100" dirty="0" smtClean="0">
              <a:latin typeface="+mj-lt"/>
            </a:endParaRPr>
          </a:p>
          <a:p>
            <a:r>
              <a:rPr lang="fr-FR" sz="1600" b="1" dirty="0" smtClean="0">
                <a:solidFill>
                  <a:schemeClr val="accent6"/>
                </a:solidFill>
                <a:latin typeface="+mj-lt"/>
              </a:rPr>
              <a:t>Madame Odile GUICHAOUA</a:t>
            </a:r>
            <a:endParaRPr lang="fr-FR" sz="1600" dirty="0" smtClean="0">
              <a:solidFill>
                <a:schemeClr val="accent6"/>
              </a:solidFill>
              <a:latin typeface="+mj-lt"/>
            </a:endParaRPr>
          </a:p>
          <a:p>
            <a:r>
              <a:rPr lang="fr-FR" sz="1600" b="1" dirty="0" smtClean="0">
                <a:solidFill>
                  <a:schemeClr val="accent6"/>
                </a:solidFill>
                <a:latin typeface="+mj-lt"/>
              </a:rPr>
              <a:t>Madame Jeanne MOREAU</a:t>
            </a:r>
            <a:endParaRPr lang="fr-FR" sz="1600" dirty="0" smtClean="0">
              <a:solidFill>
                <a:schemeClr val="accent6"/>
              </a:solidFill>
              <a:latin typeface="+mj-lt"/>
            </a:endParaRPr>
          </a:p>
          <a:p>
            <a:r>
              <a:rPr lang="fr-FR" sz="1600" b="1" dirty="0" smtClean="0">
                <a:solidFill>
                  <a:schemeClr val="accent6"/>
                </a:solidFill>
                <a:latin typeface="+mj-lt"/>
              </a:rPr>
              <a:t>Monsieur Léon CHEVRIER</a:t>
            </a:r>
            <a:endParaRPr lang="fr-FR" sz="1600" dirty="0" smtClean="0">
              <a:solidFill>
                <a:schemeClr val="accent6"/>
              </a:solidFill>
              <a:latin typeface="+mj-lt"/>
            </a:endParaRPr>
          </a:p>
          <a:p>
            <a:r>
              <a:rPr lang="fr-FR" sz="1600" b="1" dirty="0" smtClean="0">
                <a:solidFill>
                  <a:schemeClr val="accent6"/>
                </a:solidFill>
                <a:latin typeface="+mj-lt"/>
              </a:rPr>
              <a:t>Monsieur Jean-Claude SAMSON</a:t>
            </a:r>
            <a:endParaRPr lang="fr-FR" sz="1600" dirty="0" smtClean="0">
              <a:solidFill>
                <a:schemeClr val="accent6"/>
              </a:solidFill>
              <a:latin typeface="+mj-lt"/>
            </a:endParaRPr>
          </a:p>
          <a:p>
            <a:r>
              <a:rPr lang="fr-FR" sz="1600" b="1" dirty="0" smtClean="0">
                <a:solidFill>
                  <a:schemeClr val="accent6"/>
                </a:solidFill>
                <a:latin typeface="+mj-lt"/>
              </a:rPr>
              <a:t>1 représentant du Comité Départemental de Consultation des Personnes Handicapées (à désigner)</a:t>
            </a:r>
            <a:endParaRPr lang="fr-FR" sz="1600" dirty="0" smtClean="0">
              <a:solidFill>
                <a:schemeClr val="accent6"/>
              </a:solidFill>
              <a:latin typeface="+mj-lt"/>
            </a:endParaRPr>
          </a:p>
          <a:p>
            <a:r>
              <a:rPr lang="fr-FR" sz="1600" b="1" dirty="0" smtClean="0">
                <a:solidFill>
                  <a:schemeClr val="accent6"/>
                </a:solidFill>
                <a:latin typeface="+mj-lt"/>
              </a:rPr>
              <a:t>1 représentant du Comité Départemental des Retraités et des</a:t>
            </a:r>
            <a:endParaRPr lang="fr-FR" sz="1600" dirty="0" smtClean="0">
              <a:solidFill>
                <a:schemeClr val="accent6"/>
              </a:solidFill>
              <a:latin typeface="+mj-lt"/>
            </a:endParaRPr>
          </a:p>
          <a:p>
            <a:pPr>
              <a:buNone/>
            </a:pPr>
            <a:r>
              <a:rPr lang="fr-FR" sz="1600" b="1" dirty="0" smtClean="0">
                <a:solidFill>
                  <a:schemeClr val="accent6"/>
                </a:solidFill>
                <a:latin typeface="+mj-lt"/>
              </a:rPr>
              <a:t>     Personnes Âgées (à désigner)</a:t>
            </a:r>
          </a:p>
          <a:p>
            <a:pPr>
              <a:buNone/>
            </a:pPr>
            <a:endParaRPr lang="fr-FR" sz="500" dirty="0" smtClean="0">
              <a:latin typeface="+mj-lt"/>
            </a:endParaRPr>
          </a:p>
          <a:p>
            <a:pPr>
              <a:buNone/>
            </a:pPr>
            <a:r>
              <a:rPr lang="fr-FR" sz="1800" dirty="0" smtClean="0">
                <a:latin typeface="+mj-lt"/>
              </a:rPr>
              <a:t>Ces personnes peuvent être saisies par un courrier adressé à :</a:t>
            </a:r>
          </a:p>
          <a:p>
            <a:pPr algn="ctr">
              <a:buNone/>
            </a:pPr>
            <a:r>
              <a:rPr lang="fr-FR" sz="1700" b="1" dirty="0" smtClean="0">
                <a:latin typeface="+mj-lt"/>
              </a:rPr>
              <a:t>Agence Régionale de Santé</a:t>
            </a:r>
          </a:p>
          <a:p>
            <a:pPr algn="ctr">
              <a:buNone/>
            </a:pPr>
            <a:r>
              <a:rPr lang="fr-FR" sz="1700" b="1" dirty="0" smtClean="0">
                <a:latin typeface="+mj-lt"/>
              </a:rPr>
              <a:t>Délégation territoriale du Finistère</a:t>
            </a:r>
            <a:endParaRPr lang="fr-FR" sz="1700" dirty="0" smtClean="0">
              <a:latin typeface="+mj-lt"/>
            </a:endParaRPr>
          </a:p>
          <a:p>
            <a:pPr algn="ctr">
              <a:buNone/>
            </a:pPr>
            <a:r>
              <a:rPr lang="fr-FR" sz="1700" b="1" dirty="0" smtClean="0">
                <a:latin typeface="+mj-lt"/>
              </a:rPr>
              <a:t>5, Venelle de </a:t>
            </a:r>
            <a:r>
              <a:rPr lang="fr-FR" sz="1700" b="1" dirty="0" err="1" smtClean="0">
                <a:latin typeface="+mj-lt"/>
              </a:rPr>
              <a:t>Kergos</a:t>
            </a:r>
            <a:r>
              <a:rPr lang="fr-FR" sz="1700" b="1" dirty="0" smtClean="0">
                <a:latin typeface="+mj-lt"/>
              </a:rPr>
              <a:t> 29324 Quimper</a:t>
            </a:r>
            <a:endParaRPr lang="fr-FR" sz="1700" dirty="0" smtClean="0">
              <a:latin typeface="+mj-lt"/>
            </a:endParaRPr>
          </a:p>
          <a:p>
            <a:pPr>
              <a:buNone/>
            </a:pPr>
            <a:endParaRPr lang="fr-FR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0485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à coins arrondis 10"/>
          <p:cNvSpPr/>
          <p:nvPr/>
        </p:nvSpPr>
        <p:spPr>
          <a:xfrm>
            <a:off x="500034" y="548680"/>
            <a:ext cx="8072494" cy="6469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NUMEROS UTILES</a:t>
            </a:r>
            <a:endParaRPr lang="fr-FR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Espace réservé du contenu 2"/>
          <p:cNvSpPr>
            <a:spLocks noGrp="1"/>
          </p:cNvSpPr>
          <p:nvPr>
            <p:ph idx="4294967295"/>
          </p:nvPr>
        </p:nvSpPr>
        <p:spPr>
          <a:xfrm>
            <a:off x="4932040" y="2780928"/>
            <a:ext cx="3384376" cy="121444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fr-FR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N° Urgence Européen 112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758609"/>
              </p:ext>
            </p:extLst>
          </p:nvPr>
        </p:nvGraphicFramePr>
        <p:xfrm>
          <a:off x="4932040" y="3212977"/>
          <a:ext cx="3312369" cy="79966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46393"/>
                <a:gridCol w="1104121"/>
                <a:gridCol w="1261855"/>
              </a:tblGrid>
              <a:tr h="464387">
                <a:tc>
                  <a:txBody>
                    <a:bodyPr/>
                    <a:lstStyle/>
                    <a:p>
                      <a:pPr algn="ctr"/>
                      <a:r>
                        <a:rPr lang="fr-FR" sz="1600" baseline="0" dirty="0" smtClean="0">
                          <a:solidFill>
                            <a:schemeClr val="bg1"/>
                          </a:solidFill>
                        </a:rPr>
                        <a:t>SAMU</a:t>
                      </a:r>
                      <a:endParaRPr lang="fr-FR" sz="16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aseline="0" dirty="0" smtClean="0">
                          <a:solidFill>
                            <a:schemeClr val="bg1"/>
                          </a:solidFill>
                        </a:rPr>
                        <a:t>POLICE</a:t>
                      </a:r>
                      <a:endParaRPr lang="fr-FR" sz="16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aseline="0" dirty="0" smtClean="0">
                          <a:solidFill>
                            <a:schemeClr val="bg1"/>
                          </a:solidFill>
                        </a:rPr>
                        <a:t>POMPIERS</a:t>
                      </a:r>
                      <a:endParaRPr lang="fr-FR" sz="16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83685">
                <a:tc>
                  <a:txBody>
                    <a:bodyPr/>
                    <a:lstStyle/>
                    <a:p>
                      <a:pPr algn="ctr"/>
                      <a:r>
                        <a:rPr lang="fr-FR" sz="16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  <a:endParaRPr lang="fr-FR" sz="1600" b="1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lang="fr-FR" sz="1600" b="1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</a:t>
                      </a:r>
                      <a:endParaRPr lang="fr-FR" sz="1600" b="1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Parchemin vertical 14"/>
          <p:cNvSpPr/>
          <p:nvPr/>
        </p:nvSpPr>
        <p:spPr>
          <a:xfrm rot="554575">
            <a:off x="6403431" y="4393803"/>
            <a:ext cx="2247578" cy="1199735"/>
          </a:xfrm>
          <a:prstGeom prst="vertic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CCAS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43 rue Jules Ferry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29200 Brest</a:t>
            </a:r>
          </a:p>
          <a:p>
            <a:pPr algn="ctr">
              <a:buFont typeface="Batang" pitchFamily="18" charset="-127"/>
              <a:buChar char="☎"/>
            </a:pPr>
            <a:r>
              <a:rPr lang="fr-FR" sz="1400" dirty="0" smtClean="0">
                <a:solidFill>
                  <a:schemeClr val="tx1"/>
                </a:solidFill>
              </a:rPr>
              <a:t> : 02.98.80.35.33</a:t>
            </a:r>
          </a:p>
        </p:txBody>
      </p:sp>
      <p:sp>
        <p:nvSpPr>
          <p:cNvPr id="6" name="Rectangle 5"/>
          <p:cNvSpPr/>
          <p:nvPr/>
        </p:nvSpPr>
        <p:spPr>
          <a:xfrm>
            <a:off x="4932040" y="1484784"/>
            <a:ext cx="367240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SOS</a:t>
            </a:r>
            <a:r>
              <a:rPr lang="fr-FR" sz="1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Médecin  : </a:t>
            </a:r>
            <a:r>
              <a:rPr lang="fr-FR" sz="18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02 </a:t>
            </a:r>
            <a:r>
              <a:rPr lang="fr-FR" sz="1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98 34 00 00 </a:t>
            </a:r>
          </a:p>
          <a:p>
            <a:pPr algn="ctr"/>
            <a:endParaRPr lang="fr-FR" sz="18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/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CHU</a:t>
            </a:r>
            <a:r>
              <a:rPr lang="fr-FR" sz="1800" dirty="0" smtClean="0">
                <a:latin typeface="+mn-lt"/>
              </a:rPr>
              <a:t> </a:t>
            </a:r>
            <a:r>
              <a:rPr lang="fr-FR" sz="1800" b="1" dirty="0">
                <a:solidFill>
                  <a:srgbClr val="002060"/>
                </a:solidFill>
                <a:latin typeface="+mn-lt"/>
              </a:rPr>
              <a:t>: </a:t>
            </a:r>
            <a:r>
              <a:rPr lang="fr-FR" sz="1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02 98 22 33 33</a:t>
            </a:r>
            <a:endParaRPr lang="fr-FR" sz="1800" b="1" i="1" u="sng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fr-FR" dirty="0"/>
              <a:t> </a:t>
            </a:r>
          </a:p>
        </p:txBody>
      </p:sp>
      <p:sp>
        <p:nvSpPr>
          <p:cNvPr id="13" name="Rectangle 12"/>
          <p:cNvSpPr/>
          <p:nvPr/>
        </p:nvSpPr>
        <p:spPr>
          <a:xfrm rot="20980117">
            <a:off x="4300698" y="4716332"/>
            <a:ext cx="2204690" cy="1188906"/>
          </a:xfrm>
          <a:prstGeom prst="wedgeRect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/>
              <a:t>Mission Locale</a:t>
            </a:r>
          </a:p>
          <a:p>
            <a:pPr algn="ctr"/>
            <a:r>
              <a:rPr lang="fr-FR" sz="1400" dirty="0" smtClean="0"/>
              <a:t>Antenne Centre Ville</a:t>
            </a:r>
          </a:p>
          <a:p>
            <a:pPr algn="ctr"/>
            <a:r>
              <a:rPr lang="fr-FR" sz="1400" dirty="0" smtClean="0"/>
              <a:t>15 bis rue </a:t>
            </a:r>
            <a:r>
              <a:rPr lang="fr-FR" sz="1400" dirty="0" err="1" smtClean="0"/>
              <a:t>Fautras</a:t>
            </a:r>
            <a:endParaRPr lang="fr-FR" sz="1400" dirty="0" smtClean="0"/>
          </a:p>
          <a:p>
            <a:pPr algn="ctr"/>
            <a:r>
              <a:rPr lang="fr-FR" sz="1400" dirty="0" smtClean="0"/>
              <a:t>29200 BREST</a:t>
            </a:r>
          </a:p>
          <a:p>
            <a:pPr algn="ctr">
              <a:buFont typeface="Batang" pitchFamily="18" charset="-127"/>
              <a:buChar char="☎"/>
            </a:pPr>
            <a:r>
              <a:rPr lang="fr-FR" sz="1400" dirty="0" smtClean="0"/>
              <a:t> : 02.98.43.51.15</a:t>
            </a:r>
            <a:endParaRPr lang="fr-FR" sz="1400" dirty="0"/>
          </a:p>
        </p:txBody>
      </p:sp>
      <p:sp>
        <p:nvSpPr>
          <p:cNvPr id="16" name="Espace réservé du texte 3"/>
          <p:cNvSpPr txBox="1">
            <a:spLocks/>
          </p:cNvSpPr>
          <p:nvPr/>
        </p:nvSpPr>
        <p:spPr>
          <a:xfrm>
            <a:off x="107504" y="1613033"/>
            <a:ext cx="4543428" cy="4840303"/>
          </a:xfrm>
          <a:prstGeom prst="rect">
            <a:avLst/>
          </a:prstGeom>
        </p:spPr>
        <p:txBody>
          <a:bodyPr/>
          <a:lstStyle/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kumimoji="0" lang="fr-FR" sz="1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Mairie de Quartier : Bellevue</a:t>
            </a:r>
          </a:p>
          <a:p>
            <a:pPr algn="ctr"/>
            <a:r>
              <a:rPr lang="fr-FR" sz="1600" b="1" i="1" dirty="0" smtClean="0">
                <a:latin typeface="+mj-lt"/>
              </a:rPr>
              <a:t>02.98.00.85.00</a:t>
            </a:r>
          </a:p>
          <a:p>
            <a:pPr algn="ctr"/>
            <a:r>
              <a:rPr lang="fr-FR" sz="1600" dirty="0" smtClean="0">
                <a:latin typeface="+mj-lt"/>
              </a:rPr>
              <a:t>1 rue Quercy 29200 Brest</a:t>
            </a:r>
          </a:p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kumimoji="0" lang="fr-FR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mairie-bellevue@mairie-brest.fr</a:t>
            </a:r>
          </a:p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endParaRPr kumimoji="0" lang="fr-FR" sz="105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kumimoji="0" lang="fr-FR" sz="1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Caisse d’Allocations Familiales</a:t>
            </a:r>
          </a:p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kumimoji="0" lang="fr-FR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0 820 25 29 10</a:t>
            </a:r>
          </a:p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rue Portzmoguer 29200 Brest </a:t>
            </a:r>
          </a:p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kumimoji="0" lang="fr-FR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www.caf.fr</a:t>
            </a:r>
          </a:p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endParaRPr kumimoji="0" lang="fr-FR" sz="1100" b="1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kumimoji="0" lang="fr-FR" sz="1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Pôle Emploi</a:t>
            </a:r>
          </a:p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kumimoji="0" lang="fr-FR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39 49</a:t>
            </a:r>
          </a:p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255 bis rue Jean Jaurès 29200 Brest</a:t>
            </a:r>
          </a:p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kumimoji="0" lang="fr-FR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www.pole-emploi.fr</a:t>
            </a: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3" descr="Plan d'accès KD Brest.JPG"/>
          <p:cNvPicPr>
            <a:picLocks noChangeAspect="1" noChangeArrowheads="1"/>
          </p:cNvPicPr>
          <p:nvPr/>
        </p:nvPicPr>
        <p:blipFill>
          <a:blip r:embed="rId2" cstate="print"/>
          <a:srcRect l="1727" t="3125" r="1538" b="3125"/>
          <a:stretch>
            <a:fillRect/>
          </a:stretch>
        </p:blipFill>
        <p:spPr bwMode="auto">
          <a:xfrm>
            <a:off x="539552" y="4005064"/>
            <a:ext cx="806489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971600" y="1196752"/>
            <a:ext cx="72008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Par le Bus : Arrêt Patinoire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ligne n° 1 : Brest Fort </a:t>
            </a:r>
            <a:r>
              <a:rPr lang="fr-FR" sz="180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Montbarey</a:t>
            </a: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– Provence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ligne n° 2 : Plouzané Technopole – Brest Hôpital Cavale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ligne n°5 : Brest Gascogne – Brest Strasbourg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ligne n° 6 : </a:t>
            </a: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Brest Fort </a:t>
            </a:r>
            <a:r>
              <a:rPr lang="fr-FR" sz="1800" dirty="0" err="1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Montbarey</a:t>
            </a: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– </a:t>
            </a:r>
            <a:r>
              <a:rPr lang="fr-FR" sz="1800" dirty="0" err="1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Lambézellec</a:t>
            </a:r>
            <a:endParaRPr lang="fr-FR" sz="18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lvl="1"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ligne n° 9: Brest </a:t>
            </a:r>
            <a:r>
              <a:rPr lang="fr-FR" sz="180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Bouguen</a:t>
            </a: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– </a:t>
            </a:r>
            <a:r>
              <a:rPr lang="fr-FR" sz="180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Bohars</a:t>
            </a: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– Brest Liberté</a:t>
            </a:r>
          </a:p>
          <a:p>
            <a:pPr lvl="1"/>
            <a:endParaRPr lang="fr-FR" sz="8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0" lvl="1">
              <a:buFont typeface="Arial" pitchFamily="34" charset="0"/>
              <a:buChar char="•"/>
            </a:pP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Par le Bus : Arrêt Le </a:t>
            </a:r>
            <a:r>
              <a:rPr lang="fr-FR" sz="180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Gorgeu</a:t>
            </a:r>
            <a:endParaRPr lang="fr-FR" sz="18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lvl="1"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ligne n° 10 : Brest Liberté – Guilers </a:t>
            </a:r>
            <a:r>
              <a:rPr lang="fr-FR" sz="180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Kermengleuz</a:t>
            </a:r>
            <a:endParaRPr lang="fr-FR" sz="18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endParaRPr lang="fr-FR" sz="8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En Voiture : </a:t>
            </a:r>
            <a:endParaRPr lang="fr-FR" sz="1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531954" y="404664"/>
            <a:ext cx="8072494" cy="6469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PLAN D’ACCES</a:t>
            </a:r>
            <a:endParaRPr lang="fr-FR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2" name="Picture 3" descr="C:\Users\Doriane\AppData\Local\Microsoft\Windows\Temporary Internet Files\Content.IE5\SMMV877C\MCj04380650000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668344" y="260648"/>
            <a:ext cx="1044000" cy="104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Image 8" descr="Amitiés logo 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3" y="1844976"/>
            <a:ext cx="1819988" cy="1368000"/>
          </a:xfrm>
          <a:prstGeom prst="rect">
            <a:avLst/>
          </a:prstGeom>
          <a:noFill/>
        </p:spPr>
      </p:pic>
      <p:pic>
        <p:nvPicPr>
          <p:cNvPr id="1025" name="Image 11" descr="numéro ve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1" y="5715017"/>
            <a:ext cx="1504951" cy="333375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" y="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357423" y="3286124"/>
            <a:ext cx="471490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Une éthique, un engagement pour le respect </a:t>
            </a:r>
            <a:endParaRPr kumimoji="0" 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de la vie et la dignité des personnes</a:t>
            </a:r>
            <a:endParaRPr kumimoji="0" 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857357" y="4214819"/>
            <a:ext cx="574214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Direction Générale : 11, rue de Lanrédec – CS 33813 – 29238 BREST CEDEX 2</a:t>
            </a:r>
            <a:endParaRPr kumimoji="0" 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Tél. 02 98 03 06 77 – Fax 02 98 47 56 74</a:t>
            </a:r>
            <a:endParaRPr kumimoji="0" 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Internet :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4"/>
              </a:rPr>
              <a:t>www.amities-armor.asso.fr</a:t>
            </a:r>
            <a:endParaRPr kumimoji="0" 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e-mail :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5"/>
              </a:rPr>
              <a:t>amities@amities-armor.asso.fr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 7" descr="fresque silhouette transparent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35696" y="692696"/>
            <a:ext cx="5436096" cy="1148594"/>
          </a:xfrm>
          <a:prstGeom prst="rect">
            <a:avLst/>
          </a:prstGeom>
        </p:spPr>
      </p:pic>
      <p:pic>
        <p:nvPicPr>
          <p:cNvPr id="9" name="Image 8" descr="Ensemble dans la différence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4048" y="0"/>
            <a:ext cx="2771800" cy="550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2835</TotalTime>
  <Words>913</Words>
  <Application>Microsoft Office PowerPoint</Application>
  <PresentationFormat>Affichage à l'écran (4:3)</PresentationFormat>
  <Paragraphs>189</Paragraphs>
  <Slides>12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Austin</vt:lpstr>
      <vt:lpstr>LIVRET D’ACCUEIL</vt:lpstr>
      <vt:lpstr>Présentation PowerPoint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LIVRET D’ACCUEIL</dc:title>
  <dc:creator>doriane</dc:creator>
  <cp:lastModifiedBy>Direction</cp:lastModifiedBy>
  <cp:revision>293</cp:revision>
  <cp:lastPrinted>2013-02-11T13:36:52Z</cp:lastPrinted>
  <dcterms:created xsi:type="dcterms:W3CDTF">2009-03-31T09:09:34Z</dcterms:created>
  <dcterms:modified xsi:type="dcterms:W3CDTF">2013-02-11T16:11:03Z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TC010437891036</vt:lpwstr>
  </property>
</Properties>
</file>